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sldIdLst>
    <p:sldId id="681" r:id="rId5"/>
    <p:sldId id="743" r:id="rId6"/>
    <p:sldId id="817" r:id="rId7"/>
    <p:sldId id="773" r:id="rId8"/>
    <p:sldId id="748" r:id="rId9"/>
    <p:sldId id="840" r:id="rId10"/>
    <p:sldId id="744" r:id="rId11"/>
    <p:sldId id="752" r:id="rId12"/>
    <p:sldId id="753" r:id="rId13"/>
    <p:sldId id="738" r:id="rId14"/>
    <p:sldId id="731" r:id="rId15"/>
    <p:sldId id="739" r:id="rId16"/>
    <p:sldId id="733" r:id="rId17"/>
    <p:sldId id="758" r:id="rId18"/>
    <p:sldId id="834" r:id="rId19"/>
    <p:sldId id="835" r:id="rId20"/>
    <p:sldId id="836" r:id="rId21"/>
    <p:sldId id="837" r:id="rId22"/>
    <p:sldId id="833" r:id="rId23"/>
    <p:sldId id="813" r:id="rId24"/>
    <p:sldId id="762" r:id="rId25"/>
    <p:sldId id="757" r:id="rId26"/>
    <p:sldId id="761" r:id="rId27"/>
    <p:sldId id="759" r:id="rId28"/>
    <p:sldId id="841" r:id="rId29"/>
    <p:sldId id="696" r:id="rId30"/>
    <p:sldId id="700" r:id="rId31"/>
    <p:sldId id="701" r:id="rId32"/>
    <p:sldId id="730" r:id="rId33"/>
    <p:sldId id="764" r:id="rId34"/>
    <p:sldId id="760" r:id="rId35"/>
    <p:sldId id="774" r:id="rId36"/>
    <p:sldId id="829" r:id="rId37"/>
    <p:sldId id="754" r:id="rId38"/>
    <p:sldId id="766" r:id="rId39"/>
    <p:sldId id="812" r:id="rId40"/>
    <p:sldId id="842" r:id="rId41"/>
    <p:sldId id="814" r:id="rId42"/>
    <p:sldId id="824" r:id="rId43"/>
    <p:sldId id="819" r:id="rId44"/>
    <p:sldId id="825" r:id="rId45"/>
    <p:sldId id="820" r:id="rId46"/>
    <p:sldId id="826" r:id="rId47"/>
    <p:sldId id="821" r:id="rId48"/>
    <p:sldId id="815" r:id="rId49"/>
    <p:sldId id="770" r:id="rId50"/>
    <p:sldId id="772" r:id="rId51"/>
    <p:sldId id="823" r:id="rId52"/>
    <p:sldId id="769" r:id="rId53"/>
    <p:sldId id="810" r:id="rId54"/>
    <p:sldId id="768" r:id="rId55"/>
    <p:sldId id="818" r:id="rId56"/>
    <p:sldId id="771" r:id="rId57"/>
    <p:sldId id="843" r:id="rId58"/>
    <p:sldId id="801" r:id="rId59"/>
    <p:sldId id="802" r:id="rId60"/>
    <p:sldId id="803" r:id="rId61"/>
    <p:sldId id="804" r:id="rId62"/>
    <p:sldId id="805" r:id="rId63"/>
    <p:sldId id="795" r:id="rId64"/>
    <p:sldId id="745" r:id="rId65"/>
    <p:sldId id="746" r:id="rId66"/>
    <p:sldId id="747" r:id="rId67"/>
    <p:sldId id="796" r:id="rId68"/>
    <p:sldId id="797" r:id="rId69"/>
    <p:sldId id="750" r:id="rId70"/>
    <p:sldId id="751" r:id="rId71"/>
    <p:sldId id="798" r:id="rId72"/>
    <p:sldId id="828" r:id="rId73"/>
    <p:sldId id="827" r:id="rId74"/>
    <p:sldId id="806" r:id="rId75"/>
    <p:sldId id="844" r:id="rId76"/>
    <p:sldId id="845" r:id="rId77"/>
    <p:sldId id="741" r:id="rId78"/>
    <p:sldId id="261" r:id="rId79"/>
    <p:sldId id="809" r:id="rId80"/>
    <p:sldId id="800" r:id="rId81"/>
    <p:sldId id="799" r:id="rId82"/>
    <p:sldId id="816" r:id="rId83"/>
    <p:sldId id="672" r:id="rId84"/>
    <p:sldId id="740" r:id="rId85"/>
    <p:sldId id="699" r:id="rId86"/>
    <p:sldId id="704" r:id="rId87"/>
    <p:sldId id="703" r:id="rId88"/>
    <p:sldId id="702" r:id="rId89"/>
    <p:sldId id="705" r:id="rId90"/>
    <p:sldId id="687" r:id="rId91"/>
    <p:sldId id="694" r:id="rId92"/>
    <p:sldId id="692" r:id="rId93"/>
    <p:sldId id="822" r:id="rId94"/>
    <p:sldId id="259" r:id="rId95"/>
    <p:sldId id="697" r:id="rId96"/>
    <p:sldId id="695" r:id="rId97"/>
    <p:sldId id="707" r:id="rId98"/>
    <p:sldId id="718" r:id="rId99"/>
    <p:sldId id="717" r:id="rId100"/>
    <p:sldId id="736" r:id="rId101"/>
    <p:sldId id="735" r:id="rId102"/>
    <p:sldId id="807" r:id="rId103"/>
    <p:sldId id="808" r:id="rId104"/>
    <p:sldId id="698" r:id="rId10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817"/>
            <p14:sldId id="773"/>
            <p14:sldId id="748"/>
            <p14:sldId id="840"/>
            <p14:sldId id="744"/>
            <p14:sldId id="752"/>
            <p14:sldId id="753"/>
            <p14:sldId id="738"/>
            <p14:sldId id="731"/>
            <p14:sldId id="739"/>
            <p14:sldId id="733"/>
            <p14:sldId id="758"/>
            <p14:sldId id="834"/>
            <p14:sldId id="835"/>
            <p14:sldId id="836"/>
            <p14:sldId id="837"/>
            <p14:sldId id="833"/>
            <p14:sldId id="813"/>
            <p14:sldId id="762"/>
            <p14:sldId id="757"/>
            <p14:sldId id="761"/>
            <p14:sldId id="759"/>
            <p14:sldId id="841"/>
            <p14:sldId id="696"/>
            <p14:sldId id="700"/>
            <p14:sldId id="701"/>
            <p14:sldId id="730"/>
            <p14:sldId id="764"/>
            <p14:sldId id="760"/>
            <p14:sldId id="774"/>
            <p14:sldId id="829"/>
            <p14:sldId id="754"/>
            <p14:sldId id="766"/>
            <p14:sldId id="812"/>
            <p14:sldId id="842"/>
            <p14:sldId id="814"/>
            <p14:sldId id="824"/>
            <p14:sldId id="819"/>
            <p14:sldId id="825"/>
            <p14:sldId id="820"/>
            <p14:sldId id="826"/>
            <p14:sldId id="821"/>
            <p14:sldId id="815"/>
            <p14:sldId id="770"/>
            <p14:sldId id="772"/>
            <p14:sldId id="823"/>
            <p14:sldId id="769"/>
            <p14:sldId id="810"/>
            <p14:sldId id="768"/>
            <p14:sldId id="818"/>
            <p14:sldId id="771"/>
            <p14:sldId id="843"/>
            <p14:sldId id="801"/>
            <p14:sldId id="802"/>
            <p14:sldId id="803"/>
            <p14:sldId id="804"/>
            <p14:sldId id="805"/>
            <p14:sldId id="795"/>
            <p14:sldId id="745"/>
            <p14:sldId id="746"/>
            <p14:sldId id="747"/>
            <p14:sldId id="796"/>
            <p14:sldId id="797"/>
            <p14:sldId id="750"/>
            <p14:sldId id="751"/>
            <p14:sldId id="798"/>
            <p14:sldId id="828"/>
            <p14:sldId id="827"/>
            <p14:sldId id="806"/>
            <p14:sldId id="844"/>
            <p14:sldId id="845"/>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717"/>
            <p14:sldId id="736"/>
            <p14:sldId id="735"/>
            <p14:sldId id="807"/>
            <p14:sldId id="808"/>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6489"/>
    <a:srgbClr val="122D46"/>
    <a:srgbClr val="003F7F"/>
    <a:srgbClr val="548235"/>
    <a:srgbClr val="7EBEFF"/>
    <a:srgbClr val="44546A"/>
    <a:srgbClr val="FF6C45"/>
    <a:srgbClr val="FEE9D6"/>
    <a:srgbClr val="FF5960"/>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7427" autoAdjust="0"/>
  </p:normalViewPr>
  <p:slideViewPr>
    <p:cSldViewPr snapToGrid="0">
      <p:cViewPr varScale="1">
        <p:scale>
          <a:sx n="87" d="100"/>
          <a:sy n="87" d="100"/>
        </p:scale>
        <p:origin x="102"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25/09/2022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75</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100</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297768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51371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25/09/2022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25/09/2022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2.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4.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4.png"/><Relationship Id="rId7" Type="http://schemas.openxmlformats.org/officeDocument/2006/relationships/image" Target="../media/image52.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eg"/></Relationships>
</file>

<file path=ppt/slides/_rels/slide5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eg"/><Relationship Id="rId9" Type="http://schemas.openxmlformats.org/officeDocument/2006/relationships/image" Target="../media/image2.svg"/></Relationships>
</file>

<file path=ppt/slides/_rels/slide5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eg"/><Relationship Id="rId9" Type="http://schemas.openxmlformats.org/officeDocument/2006/relationships/image" Target="../media/image2.svg"/></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eg"/><Relationship Id="rId9" Type="http://schemas.openxmlformats.org/officeDocument/2006/relationships/image" Target="../media/image2.svg"/></Relationships>
</file>

<file path=ppt/slides/_rels/slide6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g"/><Relationship Id="rId10" Type="http://schemas.openxmlformats.org/officeDocument/2006/relationships/image" Target="../media/image2.svg"/><Relationship Id="rId4" Type="http://schemas.openxmlformats.org/officeDocument/2006/relationships/image" Target="../media/image55.jpeg"/><Relationship Id="rId9" Type="http://schemas.openxmlformats.org/officeDocument/2006/relationships/image" Target="../media/image52.png"/></Relationships>
</file>

<file path=ppt/slides/_rels/slide6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36.png"/><Relationship Id="rId4" Type="http://schemas.openxmlformats.org/officeDocument/2006/relationships/image" Target="../media/image55.jpeg"/><Relationship Id="rId9" Type="http://schemas.openxmlformats.org/officeDocument/2006/relationships/image" Target="../media/image61.png"/></Relationships>
</file>

<file path=ppt/slides/_rels/slide6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36.png"/><Relationship Id="rId4" Type="http://schemas.openxmlformats.org/officeDocument/2006/relationships/image" Target="../media/image55.jpeg"/><Relationship Id="rId9" Type="http://schemas.openxmlformats.org/officeDocument/2006/relationships/image" Target="../media/image61.png"/></Relationships>
</file>

<file path=ppt/slides/_rels/slide6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2.sv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2.png"/><Relationship Id="rId5" Type="http://schemas.openxmlformats.org/officeDocument/2006/relationships/image" Target="../media/image56.jpg"/><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67.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4.png"/><Relationship Id="rId7" Type="http://schemas.openxmlformats.org/officeDocument/2006/relationships/image" Target="../media/image22.png"/><Relationship Id="rId12"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32.jpg"/><Relationship Id="rId9"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70.jpe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69.png"/><Relationship Id="rId9" Type="http://schemas.openxmlformats.org/officeDocument/2006/relationships/image" Target="../media/image22.png"/><Relationship Id="rId14" Type="http://schemas.openxmlformats.org/officeDocument/2006/relationships/image" Target="../media/image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69.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9.xml"/><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70.jpeg"/><Relationship Id="rId9" Type="http://schemas.openxmlformats.org/officeDocument/2006/relationships/image" Target="../media/image23.png"/><Relationship Id="rId14"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324252" y="5833647"/>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4843" y="6185322"/>
            <a:ext cx="1075660" cy="43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
        <p:nvSpPr>
          <p:cNvPr id="10" name="ZoneTexte 9">
            <a:extLst>
              <a:ext uri="{FF2B5EF4-FFF2-40B4-BE49-F238E27FC236}">
                <a16:creationId xmlns:a16="http://schemas.microsoft.com/office/drawing/2014/main" id="{624E39AF-CE53-4D71-883C-042A25D1E0F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1" name="Image 10" descr="Une image contenant texte&#10;&#10;Description générée automatiquement">
            <a:extLst>
              <a:ext uri="{FF2B5EF4-FFF2-40B4-BE49-F238E27FC236}">
                <a16:creationId xmlns:a16="http://schemas.microsoft.com/office/drawing/2014/main" id="{2F5A1F21-8A4B-4195-92BC-B928332A20B6}"/>
              </a:ext>
            </a:extLst>
          </p:cNvPr>
          <p:cNvPicPr>
            <a:picLocks noChangeAspect="1"/>
          </p:cNvPicPr>
          <p:nvPr/>
        </p:nvPicPr>
        <p:blipFill>
          <a:blip r:embed="rId3"/>
          <a:stretch>
            <a:fillRect/>
          </a:stretch>
        </p:blipFill>
        <p:spPr>
          <a:xfrm rot="5400000">
            <a:off x="10837702" y="5512267"/>
            <a:ext cx="1537982" cy="1153486"/>
          </a:xfrm>
          <a:prstGeom prst="rect">
            <a:avLst/>
          </a:prstGeom>
        </p:spPr>
      </p:pic>
      <p:sp>
        <p:nvSpPr>
          <p:cNvPr id="17" name="ZoneTexte 16">
            <a:extLst>
              <a:ext uri="{FF2B5EF4-FFF2-40B4-BE49-F238E27FC236}">
                <a16:creationId xmlns:a16="http://schemas.microsoft.com/office/drawing/2014/main" id="{61381CCB-CFD3-44CD-922B-9161C6FC65F3}"/>
              </a:ext>
            </a:extLst>
          </p:cNvPr>
          <p:cNvSpPr txBox="1"/>
          <p:nvPr/>
        </p:nvSpPr>
        <p:spPr>
          <a:xfrm flipH="1">
            <a:off x="8253893" y="6358173"/>
            <a:ext cx="3352800" cy="369332"/>
          </a:xfrm>
          <a:prstGeom prst="rect">
            <a:avLst/>
          </a:prstGeom>
          <a:noFill/>
        </p:spPr>
        <p:txBody>
          <a:bodyPr wrap="square" rtlCol="0">
            <a:spAutoFit/>
          </a:bodyPr>
          <a:lstStyle/>
          <a:p>
            <a:r>
              <a:rPr lang="fr-FR" dirty="0"/>
              <a:t>Source : François Chollet</a:t>
            </a:r>
          </a:p>
        </p:txBody>
      </p:sp>
    </p:spTree>
    <p:extLst>
      <p:ext uri="{BB962C8B-B14F-4D97-AF65-F5344CB8AC3E}">
        <p14:creationId xmlns:p14="http://schemas.microsoft.com/office/powerpoint/2010/main" val="243881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ABF857A1-66EA-48AB-9234-F90C0275A01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7555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fr-FR" dirty="0">
                <a:solidFill>
                  <a:schemeClr val="accent3">
                    <a:lumMod val="50000"/>
                  </a:schemeClr>
                </a:solidFill>
              </a:rPr>
              <a:t>Data </a:t>
            </a:r>
            <a:r>
              <a:rPr lang="fr-FR" dirty="0" err="1">
                <a:solidFill>
                  <a:schemeClr val="accent3">
                    <a:lumMod val="50000"/>
                  </a:schemeClr>
                </a:solidFill>
              </a:rPr>
              <a:t>is</a:t>
            </a:r>
            <a:r>
              <a:rPr lang="fr-FR" dirty="0">
                <a:solidFill>
                  <a:schemeClr val="accent3">
                    <a:lumMod val="50000"/>
                  </a:schemeClr>
                </a:solidFill>
              </a:rPr>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61149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5436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bg1">
                    <a:lumMod val="50000"/>
                  </a:schemeClr>
                </a:solidFill>
              </a:rPr>
              <a:t>Feeback</a:t>
            </a:r>
            <a:r>
              <a:rPr lang="fr-FR" sz="5400" b="1" dirty="0">
                <a:solidFill>
                  <a:schemeClr val="bg1">
                    <a:lumMod val="50000"/>
                  </a:schemeClr>
                </a:solidFill>
              </a:rPr>
              <a:t> </a:t>
            </a:r>
            <a:r>
              <a:rPr lang="fr-FR" sz="5400" b="1" dirty="0" err="1">
                <a:solidFill>
                  <a:schemeClr val="bg1">
                    <a:lumMod val="50000"/>
                  </a:schemeClr>
                </a:solidFill>
              </a:rPr>
              <a:t>loop</a:t>
            </a:r>
            <a:endParaRPr lang="fr-FR" sz="2800" b="1" dirty="0">
              <a:solidFill>
                <a:schemeClr val="bg1">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7766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92258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Tree>
    <p:extLst>
      <p:ext uri="{BB962C8B-B14F-4D97-AF65-F5344CB8AC3E}">
        <p14:creationId xmlns:p14="http://schemas.microsoft.com/office/powerpoint/2010/main" val="3378522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10717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5012301" cy="369332"/>
          </a:xfrm>
          <a:prstGeom prst="rect">
            <a:avLst/>
          </a:prstGeom>
          <a:noFill/>
        </p:spPr>
        <p:txBody>
          <a:bodyPr wrap="square" rtlCol="0">
            <a:spAutoFit/>
          </a:bodyPr>
          <a:lstStyle/>
          <a:p>
            <a:r>
              <a:rPr lang="fr-FR" dirty="0"/>
              <a:t>Source : google, formation </a:t>
            </a:r>
            <a:r>
              <a:rPr lang="fr-FR" dirty="0" err="1"/>
              <a:t>MLOps</a:t>
            </a:r>
            <a:r>
              <a:rPr lang="fr-FR" dirty="0"/>
              <a:t> Coursera</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does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make fail the project ?</a:t>
            </a:r>
          </a:p>
          <a:p>
            <a:pPr marL="514350" indent="-514350">
              <a:lnSpc>
                <a:spcPct val="100000"/>
              </a:lnSpc>
              <a:buFont typeface="+mj-lt"/>
              <a:buAutoNum type="arabicParenR"/>
            </a:pPr>
            <a:r>
              <a:rPr lang="en-US" sz="5400" dirty="0">
                <a:solidFill>
                  <a:schemeClr val="bg1">
                    <a:lumMod val="75000"/>
                  </a:schemeClr>
                </a:solidFill>
              </a:rPr>
              <a:t> What is the way to put all the chances of success on his side ?</a:t>
            </a:r>
            <a:endParaRPr lang="fr-FR" sz="5400" dirty="0">
              <a:solidFill>
                <a:schemeClr val="bg1">
                  <a:lumMod val="75000"/>
                </a:schemeClr>
              </a:solidFill>
            </a:endParaRPr>
          </a:p>
        </p:txBody>
      </p:sp>
    </p:spTree>
    <p:extLst>
      <p:ext uri="{BB962C8B-B14F-4D97-AF65-F5344CB8AC3E}">
        <p14:creationId xmlns:p14="http://schemas.microsoft.com/office/powerpoint/2010/main" val="2255756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a:t>Secure</a:t>
            </a:r>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Tree>
    <p:extLst>
      <p:ext uri="{BB962C8B-B14F-4D97-AF65-F5344CB8AC3E}">
        <p14:creationId xmlns:p14="http://schemas.microsoft.com/office/powerpoint/2010/main" val="107114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2070005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Tree>
    <p:extLst>
      <p:ext uri="{BB962C8B-B14F-4D97-AF65-F5344CB8AC3E}">
        <p14:creationId xmlns:p14="http://schemas.microsoft.com/office/powerpoint/2010/main" val="1878918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1684697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224411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Tree>
    <p:extLst>
      <p:ext uri="{BB962C8B-B14F-4D97-AF65-F5344CB8AC3E}">
        <p14:creationId xmlns:p14="http://schemas.microsoft.com/office/powerpoint/2010/main" val="310089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Tree>
    <p:extLst>
      <p:ext uri="{BB962C8B-B14F-4D97-AF65-F5344CB8AC3E}">
        <p14:creationId xmlns:p14="http://schemas.microsoft.com/office/powerpoint/2010/main" val="141639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normAutofit/>
          </a:bodyPr>
          <a:lstStyle/>
          <a:p>
            <a:pPr marL="0" indent="0" algn="ctr">
              <a:buNone/>
            </a:pPr>
            <a:r>
              <a:rPr lang="fr-FR" sz="5400" dirty="0"/>
              <a:t>Organisation</a:t>
            </a:r>
          </a:p>
        </p:txBody>
      </p:sp>
      <p:sp>
        <p:nvSpPr>
          <p:cNvPr id="4" name="ZoneTexte 3">
            <a:extLst>
              <a:ext uri="{FF2B5EF4-FFF2-40B4-BE49-F238E27FC236}">
                <a16:creationId xmlns:a16="http://schemas.microsoft.com/office/drawing/2014/main" id="{FD8C8DCC-39BD-4EC4-B9F8-953774D23345}"/>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Tree>
    <p:extLst>
      <p:ext uri="{BB962C8B-B14F-4D97-AF65-F5344CB8AC3E}">
        <p14:creationId xmlns:p14="http://schemas.microsoft.com/office/powerpoint/2010/main" val="925002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does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make fail the project ?</a:t>
            </a:r>
          </a:p>
          <a:p>
            <a:pPr marL="514350" indent="-514350">
              <a:lnSpc>
                <a:spcPct val="100000"/>
              </a:lnSpc>
              <a:buFont typeface="+mj-lt"/>
              <a:buAutoNum type="arabicParenR"/>
            </a:pPr>
            <a:r>
              <a:rPr lang="en-US" sz="5400" dirty="0">
                <a:solidFill>
                  <a:schemeClr val="bg1">
                    <a:lumMod val="75000"/>
                  </a:schemeClr>
                </a:solidFill>
              </a:rPr>
              <a:t> What is the way to put all the chances of success on his side ?</a:t>
            </a:r>
            <a:endParaRPr lang="fr-FR" sz="5400" dirty="0">
              <a:solidFill>
                <a:schemeClr val="bg1">
                  <a:lumMod val="75000"/>
                </a:schemeClr>
              </a:solidFill>
            </a:endParaRPr>
          </a:p>
        </p:txBody>
      </p:sp>
    </p:spTree>
    <p:extLst>
      <p:ext uri="{BB962C8B-B14F-4D97-AF65-F5344CB8AC3E}">
        <p14:creationId xmlns:p14="http://schemas.microsoft.com/office/powerpoint/2010/main" val="2263925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4171861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144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940254984"/>
              </p:ext>
            </p:extLst>
          </p:nvPr>
        </p:nvGraphicFramePr>
        <p:xfrm>
          <a:off x="434666" y="186439"/>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AFF17A8-A918-49E8-B51B-C2B94085F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582726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3CD7936E-1F65-4DB6-B33E-29D555E56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9098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E9EC1D37-A1EC-4092-9C5B-44F0C6F4CFD8}"/>
              </a:ext>
            </a:extLst>
          </p:cNvPr>
          <p:cNvCxnSpPr>
            <a:cxnSpLocks/>
            <a:endCxn id="23" idx="1"/>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3" name="Picture 4">
            <a:extLst>
              <a:ext uri="{FF2B5EF4-FFF2-40B4-BE49-F238E27FC236}">
                <a16:creationId xmlns:a16="http://schemas.microsoft.com/office/drawing/2014/main" id="{570A7E67-782A-4C9F-95E1-3F4125141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978543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52C3BF81-5092-4024-BF9C-197441CEB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09875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a:endCxn id="20" idx="1"/>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0" name="Picture 4">
            <a:extLst>
              <a:ext uri="{FF2B5EF4-FFF2-40B4-BE49-F238E27FC236}">
                <a16:creationId xmlns:a16="http://schemas.microsoft.com/office/drawing/2014/main" id="{453DD632-0E67-423A-A968-1D393F4851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4193" y="2259031"/>
            <a:ext cx="824905" cy="824905"/>
          </a:xfrm>
          <a:prstGeom prst="rect">
            <a:avLst/>
          </a:prstGeom>
          <a:solidFill>
            <a:schemeClr val="bg1"/>
          </a:solidFill>
          <a:ln w="76200">
            <a:solidFill>
              <a:schemeClr val="bg1"/>
            </a:solidFill>
          </a:ln>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544540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02338679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147234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121409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857628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67291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does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make fail the project ?</a:t>
            </a:r>
          </a:p>
          <a:p>
            <a:pPr marL="514350" indent="-514350">
              <a:lnSpc>
                <a:spcPct val="100000"/>
              </a:lnSpc>
              <a:buFont typeface="+mj-lt"/>
              <a:buAutoNum type="arabicParenR"/>
            </a:pPr>
            <a:r>
              <a:rPr lang="en-US" sz="5400" dirty="0">
                <a:solidFill>
                  <a:schemeClr val="tx1">
                    <a:lumMod val="60000"/>
                    <a:lumOff val="40000"/>
                  </a:schemeClr>
                </a:solidFill>
              </a:rPr>
              <a:t> What is the way to put all the chances of success on his side ?</a:t>
            </a:r>
            <a:endParaRPr lang="fr-FR" sz="5400" dirty="0">
              <a:solidFill>
                <a:schemeClr val="tx1">
                  <a:lumMod val="60000"/>
                  <a:lumOff val="40000"/>
                </a:schemeClr>
              </a:solidFill>
            </a:endParaRP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4290835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286823" y="355205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153" y="137137"/>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236140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679176" y="143153"/>
            <a:ext cx="105156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692754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949187" y="5990673"/>
            <a:ext cx="10293626" cy="867327"/>
          </a:xfrm>
        </p:spPr>
        <p:txBody>
          <a:bodyPr/>
          <a:lstStyle/>
          <a:p>
            <a:pPr algn="ctr"/>
            <a:r>
              <a:rPr lang="fr-FR" dirty="0">
                <a:solidFill>
                  <a:schemeClr val="accent4">
                    <a:lumMod val="75000"/>
                  </a:schemeClr>
                </a:solidFill>
              </a:rPr>
              <a:t>Do not do </a:t>
            </a:r>
            <a:r>
              <a:rPr lang="fr-FR" dirty="0" err="1">
                <a:solidFill>
                  <a:schemeClr val="accent4">
                    <a:lumMod val="75000"/>
                  </a:schemeClr>
                </a:solidFill>
              </a:rPr>
              <a:t>FinOps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240543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does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make fail the project ?</a:t>
            </a:r>
          </a:p>
          <a:p>
            <a:pPr marL="514350" indent="-514350">
              <a:lnSpc>
                <a:spcPct val="100000"/>
              </a:lnSpc>
              <a:buFont typeface="+mj-lt"/>
              <a:buAutoNum type="arabicParenR"/>
            </a:pPr>
            <a:r>
              <a:rPr lang="en-US" sz="5400" dirty="0">
                <a:solidFill>
                  <a:schemeClr val="tx1">
                    <a:lumMod val="60000"/>
                    <a:lumOff val="40000"/>
                  </a:schemeClr>
                </a:solidFill>
              </a:rPr>
              <a:t> What is the way to put all the chances of success on his side ?</a:t>
            </a:r>
            <a:endParaRPr lang="fr-FR" sz="5400" dirty="0">
              <a:solidFill>
                <a:schemeClr val="tx1">
                  <a:lumMod val="60000"/>
                  <a:lumOff val="40000"/>
                </a:schemeClr>
              </a:solidFill>
            </a:endParaRPr>
          </a:p>
        </p:txBody>
      </p:sp>
    </p:spTree>
    <p:extLst>
      <p:ext uri="{BB962C8B-B14F-4D97-AF65-F5344CB8AC3E}">
        <p14:creationId xmlns:p14="http://schemas.microsoft.com/office/powerpoint/2010/main" val="2885735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712771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915137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354389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983978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48441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does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make fail the project ?</a:t>
            </a:r>
          </a:p>
          <a:p>
            <a:pPr marL="514350" indent="-514350">
              <a:lnSpc>
                <a:spcPct val="100000"/>
              </a:lnSpc>
              <a:buFont typeface="+mj-lt"/>
              <a:buAutoNum type="arabicParenR"/>
            </a:pPr>
            <a:r>
              <a:rPr lang="en-US" sz="5400" dirty="0">
                <a:solidFill>
                  <a:schemeClr val="bg1">
                    <a:lumMod val="75000"/>
                  </a:schemeClr>
                </a:solidFill>
              </a:rPr>
              <a:t> What is the way to put all the chances of success on his side ?</a:t>
            </a:r>
            <a:endParaRPr lang="fr-FR" sz="5400" dirty="0">
              <a:solidFill>
                <a:schemeClr val="bg1">
                  <a:lumMod val="75000"/>
                </a:schemeClr>
              </a:solidFill>
            </a:endParaRP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BB761D7E-A101-4C6D-B16E-882B44E0516F}"/>
              </a:ext>
            </a:extLst>
          </p:cNvPr>
          <p:cNvSpPr>
            <a:spLocks noGrp="1"/>
          </p:cNvSpPr>
          <p:nvPr>
            <p:ph type="title"/>
          </p:nvPr>
        </p:nvSpPr>
        <p:spPr/>
        <p:txBody>
          <a:bodyPr/>
          <a:lstStyle/>
          <a:p>
            <a:endParaRPr lang="fr-FR"/>
          </a:p>
        </p:txBody>
      </p: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589018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84F1F2EA-2063-4733-9D18-1EA58BD575A3}"/>
              </a:ext>
            </a:extLst>
          </p:cNvPr>
          <p:cNvSpPr>
            <a:spLocks noGrp="1"/>
          </p:cNvSpPr>
          <p:nvPr>
            <p:ph type="title"/>
          </p:nvPr>
        </p:nvSpPr>
        <p:spPr/>
        <p:txBody>
          <a:bodyPr/>
          <a:lstStyle/>
          <a:p>
            <a:endParaRPr lang="fr-FR"/>
          </a:p>
        </p:txBody>
      </p: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2695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71" name="Picture 2" descr="Aperçu de l’image">
            <a:extLst>
              <a:ext uri="{FF2B5EF4-FFF2-40B4-BE49-F238E27FC236}">
                <a16:creationId xmlns:a16="http://schemas.microsoft.com/office/drawing/2014/main" id="{8B592EBA-AC52-4A31-B688-8A55722B41B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30520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6" name="Titre 5">
            <a:extLst>
              <a:ext uri="{FF2B5EF4-FFF2-40B4-BE49-F238E27FC236}">
                <a16:creationId xmlns:a16="http://schemas.microsoft.com/office/drawing/2014/main" id="{0088C2A6-1F1B-4BCB-A5D5-4EC991CFD281}"/>
              </a:ext>
            </a:extLst>
          </p:cNvPr>
          <p:cNvSpPr>
            <a:spLocks noGrp="1"/>
          </p:cNvSpPr>
          <p:nvPr>
            <p:ph type="title"/>
          </p:nvPr>
        </p:nvSpPr>
        <p:spPr/>
        <p:txBody>
          <a:bodyPr/>
          <a:lstStyle/>
          <a:p>
            <a:endParaRPr lang="fr-F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84" name="Picture 2" descr="Aperçu de l’image">
            <a:extLst>
              <a:ext uri="{FF2B5EF4-FFF2-40B4-BE49-F238E27FC236}">
                <a16:creationId xmlns:a16="http://schemas.microsoft.com/office/drawing/2014/main" id="{A2B27F22-3A22-489A-811D-B7C8E523DEF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056761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100" name="Picture 2" descr="Aperçu de l’image">
            <a:extLst>
              <a:ext uri="{FF2B5EF4-FFF2-40B4-BE49-F238E27FC236}">
                <a16:creationId xmlns:a16="http://schemas.microsoft.com/office/drawing/2014/main" id="{8A5D1DE0-99A6-4530-96F2-70E039ABD2D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696571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3" name="Titre 2">
            <a:extLst>
              <a:ext uri="{FF2B5EF4-FFF2-40B4-BE49-F238E27FC236}">
                <a16:creationId xmlns:a16="http://schemas.microsoft.com/office/drawing/2014/main" id="{4FB4B378-CF56-4226-895D-2B45ED31291F}"/>
              </a:ext>
            </a:extLst>
          </p:cNvPr>
          <p:cNvSpPr>
            <a:spLocks noGrp="1"/>
          </p:cNvSpPr>
          <p:nvPr>
            <p:ph type="title"/>
          </p:nvPr>
        </p:nvSpPr>
        <p:spPr/>
        <p:txBody>
          <a:bodyPr/>
          <a:lstStyle/>
          <a:p>
            <a:endParaRPr lang="fr-FR"/>
          </a:p>
        </p:txBody>
      </p: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101" name="Picture 2" descr="Aperçu de l’image">
            <a:extLst>
              <a:ext uri="{FF2B5EF4-FFF2-40B4-BE49-F238E27FC236}">
                <a16:creationId xmlns:a16="http://schemas.microsoft.com/office/drawing/2014/main" id="{ACDDABAB-BFFE-4F15-952C-5D0D015CCDB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537564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pic>
        <p:nvPicPr>
          <p:cNvPr id="100" name="Picture 2" descr="Aperçu de l’image">
            <a:extLst>
              <a:ext uri="{FF2B5EF4-FFF2-40B4-BE49-F238E27FC236}">
                <a16:creationId xmlns:a16="http://schemas.microsoft.com/office/drawing/2014/main" id="{B9D8FD82-DDAA-4A50-AF41-E1A39D83362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3950773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2050" idx="2"/>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pic>
        <p:nvPicPr>
          <p:cNvPr id="2050" name="Picture 2" descr="Aperçu de l’image">
            <a:extLst>
              <a:ext uri="{FF2B5EF4-FFF2-40B4-BE49-F238E27FC236}">
                <a16:creationId xmlns:a16="http://schemas.microsoft.com/office/drawing/2014/main" id="{422E5D9F-CD7D-4832-87E1-B7DE6D99087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6590063" y="964366"/>
            <a:ext cx="374589" cy="50179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Aperçu de l’image">
            <a:extLst>
              <a:ext uri="{FF2B5EF4-FFF2-40B4-BE49-F238E27FC236}">
                <a16:creationId xmlns:a16="http://schemas.microsoft.com/office/drawing/2014/main" id="{BC8E5884-08DE-47BD-9E6A-94A37FA86F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191975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stCxn id="105" idx="2"/>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descr="Aperçu de l’image">
            <a:extLst>
              <a:ext uri="{FF2B5EF4-FFF2-40B4-BE49-F238E27FC236}">
                <a16:creationId xmlns:a16="http://schemas.microsoft.com/office/drawing/2014/main" id="{FADC1518-80F8-4586-8C19-CD146F586EF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6590063" y="964366"/>
            <a:ext cx="374589" cy="50179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Aperçu de l’image">
            <a:extLst>
              <a:ext uri="{FF2B5EF4-FFF2-40B4-BE49-F238E27FC236}">
                <a16:creationId xmlns:a16="http://schemas.microsoft.com/office/drawing/2014/main" id="{ACE84BB1-3F59-4472-A102-F3F8E1B5251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7655" t="29277" r="30882" b="32389"/>
          <a:stretch/>
        </p:blipFill>
        <p:spPr bwMode="auto">
          <a:xfrm>
            <a:off x="11520566" y="1381862"/>
            <a:ext cx="374589" cy="501791"/>
          </a:xfrm>
          <a:prstGeom prst="rect">
            <a:avLst/>
          </a:prstGeom>
          <a:noFill/>
          <a:extLst>
            <a:ext uri="{909E8E84-426E-40DD-AFC4-6F175D3DCCD1}">
              <a14:hiddenFill xmlns:a14="http://schemas.microsoft.com/office/drawing/2010/main">
                <a:solidFill>
                  <a:srgbClr val="FFFFFF"/>
                </a:solidFill>
              </a14:hiddenFill>
            </a:ext>
          </a:extLst>
        </p:spPr>
      </p:pic>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3962782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pPr algn="ctr"/>
            <a:r>
              <a:rPr lang="fr-FR" dirty="0"/>
              <a:t>Conclusion</a:t>
            </a:r>
          </a:p>
        </p:txBody>
      </p:sp>
    </p:spTree>
    <p:extLst>
      <p:ext uri="{BB962C8B-B14F-4D97-AF65-F5344CB8AC3E}">
        <p14:creationId xmlns:p14="http://schemas.microsoft.com/office/powerpoint/2010/main" val="18843572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pPr algn="ctr"/>
            <a:r>
              <a:rPr lang="fr-FR" dirty="0"/>
              <a:t>Merci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2036260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24017</TotalTime>
  <Words>3313</Words>
  <Application>Microsoft Office PowerPoint</Application>
  <PresentationFormat>Grand écran</PresentationFormat>
  <Paragraphs>1092</Paragraphs>
  <Slides>101</Slides>
  <Notes>30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101</vt:i4>
      </vt:variant>
    </vt:vector>
  </HeadingPairs>
  <TitlesOfParts>
    <vt:vector size="109"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Datadrift</vt:lpstr>
      <vt:lpstr>Dataset of 20 000 files</vt:lpstr>
      <vt:lpstr>Demo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Présentation PowerPoint</vt:lpstr>
      <vt:lpstr>Présentation PowerPoint</vt:lpstr>
      <vt:lpstr>Présentation PowerPoint</vt:lpstr>
      <vt:lpstr>Présentation PowerPoint</vt:lpstr>
      <vt:lpstr>Do not monitor data drift</vt:lpstr>
      <vt:lpstr>Do not do FinOps</vt:lpstr>
      <vt:lpstr>Présentation PowerPoint</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Production phase</vt:lpstr>
      <vt:lpstr>Présentation PowerPoint</vt:lpstr>
      <vt:lpstr>Présentation PowerPoint</vt:lpstr>
      <vt:lpstr>Deployment &amp; run</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842</cp:revision>
  <dcterms:created xsi:type="dcterms:W3CDTF">2020-11-18T10:41:47Z</dcterms:created>
  <dcterms:modified xsi:type="dcterms:W3CDTF">2022-09-25T17:06:53Z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2022-09-25T17:06:53Z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45c51d16-51bb-47d9-b8d5-8bcb8676fc55</vt:lpwstr>
  </property>
  <property fmtid="{D5CDD505-2E9C-101B-9397-08002B2CF9AE}" pid="9" name="MSIP_Label_65722654-0696-4b8f-bb0e-68bcd3f909d4_ContentBits">
    <vt:lpwstr>3</vt:lpwstr>
  </property>
</Properties>
</file>